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1" r:id="rId1"/>
  </p:sldMasterIdLst>
  <p:sldIdLst>
    <p:sldId id="316" r:id="rId2"/>
    <p:sldId id="257" r:id="rId3"/>
    <p:sldId id="311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90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628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81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22205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154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5692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0667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13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528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608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586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359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0593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61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7478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124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893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0740987-2F44-4A6E-913A-46AE41E86AE1}" type="datetimeFigureOut">
              <a:rPr lang="fr-FR" smtClean="0"/>
              <a:t>15/01/2019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4E7CCE3-FFD7-4D04-AF02-9D28756D401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71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2" r:id="rId1"/>
    <p:sldLayoutId id="2147483893" r:id="rId2"/>
    <p:sldLayoutId id="2147483894" r:id="rId3"/>
    <p:sldLayoutId id="2147483895" r:id="rId4"/>
    <p:sldLayoutId id="2147483896" r:id="rId5"/>
    <p:sldLayoutId id="2147483897" r:id="rId6"/>
    <p:sldLayoutId id="2147483898" r:id="rId7"/>
    <p:sldLayoutId id="2147483899" r:id="rId8"/>
    <p:sldLayoutId id="2147483900" r:id="rId9"/>
    <p:sldLayoutId id="2147483901" r:id="rId10"/>
    <p:sldLayoutId id="2147483902" r:id="rId11"/>
    <p:sldLayoutId id="2147483903" r:id="rId12"/>
    <p:sldLayoutId id="2147483904" r:id="rId13"/>
    <p:sldLayoutId id="2147483905" r:id="rId14"/>
    <p:sldLayoutId id="2147483906" r:id="rId15"/>
    <p:sldLayoutId id="2147483907" r:id="rId16"/>
    <p:sldLayoutId id="214748390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A476D581-3975-4862-9C4E-2AFC611452A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>
                <a:solidFill>
                  <a:srgbClr val="FF0000"/>
                </a:solidFill>
              </a:rPr>
              <a:t>Que faire après la 3</a:t>
            </a:r>
            <a:r>
              <a:rPr lang="fr-FR" altLang="fr-FR" baseline="30000">
                <a:solidFill>
                  <a:srgbClr val="FF0000"/>
                </a:solidFill>
              </a:rPr>
              <a:t>ème</a:t>
            </a:r>
            <a:r>
              <a:rPr lang="fr-FR" altLang="fr-FR">
                <a:solidFill>
                  <a:srgbClr val="FF0000"/>
                </a:solidFill>
              </a:rPr>
              <a:t> ?</a:t>
            </a:r>
            <a:r>
              <a:rPr lang="fr-FR" altLang="fr-FR"/>
              <a:t> </a:t>
            </a:r>
          </a:p>
        </p:txBody>
      </p:sp>
      <p:sp>
        <p:nvSpPr>
          <p:cNvPr id="47108" name="Rectangle 4">
            <a:extLst>
              <a:ext uri="{FF2B5EF4-FFF2-40B4-BE49-F238E27FC236}">
                <a16:creationId xmlns:a16="http://schemas.microsoft.com/office/drawing/2014/main" id="{C5DF46B1-65BD-4CA7-AFCB-9ABD31FD0A5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7B9F7D19-5E62-4F8C-A41F-9D5ADA20BF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fr-FR" altLang="fr-FR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4058F16C-1A2A-42BE-B43E-EEE564316F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>
                <a:solidFill>
                  <a:srgbClr val="FF0000"/>
                </a:solidFill>
              </a:rPr>
              <a:t>Dans le public</a:t>
            </a:r>
            <a:r>
              <a:rPr lang="fr-FR" altLang="fr-FR"/>
              <a:t> : </a:t>
            </a:r>
            <a:r>
              <a:rPr lang="fr-FR" altLang="fr-FR">
                <a:solidFill>
                  <a:srgbClr val="008000"/>
                </a:solidFill>
              </a:rPr>
              <a:t>Lycée R.Dautry</a:t>
            </a:r>
            <a:r>
              <a:rPr lang="fr-FR" altLang="fr-FR"/>
              <a:t> (ex : bac Pro MEI…..)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/>
              <a:t>                             </a:t>
            </a:r>
            <a:r>
              <a:rPr lang="fr-FR" altLang="fr-FR">
                <a:solidFill>
                  <a:srgbClr val="008000"/>
                </a:solidFill>
              </a:rPr>
              <a:t>Lycée CFA Saint Exupéry</a:t>
            </a:r>
            <a:r>
              <a:rPr lang="fr-FR" altLang="fr-FR"/>
              <a:t> (ex : CAP maintenance des véhicules…)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/>
              <a:t>                             </a:t>
            </a:r>
            <a:r>
              <a:rPr lang="fr-FR" altLang="fr-FR">
                <a:solidFill>
                  <a:srgbClr val="008000"/>
                </a:solidFill>
              </a:rPr>
              <a:t>Lycée Pagnol</a:t>
            </a:r>
            <a:r>
              <a:rPr lang="fr-FR" altLang="fr-FR"/>
              <a:t> ( CAP ou Bac PRO commerce, vente…)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/>
              <a:t>ECT…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9AE6A89A-17AA-40AA-902D-5AF87D2C93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NE PAS OUBLIER : 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C9B46691-FFCF-47FF-BE27-2B2AC450DE1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fr-FR" dirty="0"/>
              <a:t>Portes ouvertes des lycées : liste disponible sur le site du Rectorat et envoyer sur Ecole directe. 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dirty="0"/>
              <a:t> </a:t>
            </a:r>
          </a:p>
          <a:p>
            <a:r>
              <a:rPr lang="fr-FR" altLang="fr-FR" dirty="0"/>
              <a:t>Mini-stages en immersion (voir les PP)</a:t>
            </a:r>
          </a:p>
          <a:p>
            <a:endParaRPr lang="fr-FR" altLang="fr-FR" dirty="0"/>
          </a:p>
          <a:p>
            <a:r>
              <a:rPr lang="fr-FR" altLang="fr-FR" dirty="0"/>
              <a:t>Pour ceux qui ne  partent pas en voyage ( du 8 avril au 12 avril), il y a la possibilité de refaire en stage en entreprise en lien avec l’orientation.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>
            <a:extLst>
              <a:ext uri="{FF2B5EF4-FFF2-40B4-BE49-F238E27FC236}">
                <a16:creationId xmlns:a16="http://schemas.microsoft.com/office/drawing/2014/main" id="{CFF6399C-116A-4AF7-82C9-D534277C13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096001"/>
            <a:ext cx="8153400" cy="588963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b="1"/>
              <a:t>Classe de 3°</a:t>
            </a:r>
          </a:p>
        </p:txBody>
      </p:sp>
      <p:sp>
        <p:nvSpPr>
          <p:cNvPr id="3075" name="Text Box 3">
            <a:extLst>
              <a:ext uri="{FF2B5EF4-FFF2-40B4-BE49-F238E27FC236}">
                <a16:creationId xmlns:a16="http://schemas.microsoft.com/office/drawing/2014/main" id="{D7F9CF38-E6FD-4368-898E-CF223363F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758408"/>
            <a:ext cx="3505200" cy="37623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>
                <a:solidFill>
                  <a:srgbClr val="FFFF00"/>
                </a:solidFill>
              </a:rPr>
              <a:t>2</a:t>
            </a:r>
            <a:r>
              <a:rPr lang="fr-FR" altLang="fr-FR" sz="1800" b="1" baseline="30000">
                <a:solidFill>
                  <a:srgbClr val="FFFF00"/>
                </a:solidFill>
              </a:rPr>
              <a:t>nde</a:t>
            </a:r>
            <a:r>
              <a:rPr lang="fr-FR" altLang="fr-FR" sz="1800" b="1">
                <a:solidFill>
                  <a:srgbClr val="FFFF00"/>
                </a:solidFill>
              </a:rPr>
              <a:t> générale et technologique</a:t>
            </a:r>
          </a:p>
        </p:txBody>
      </p:sp>
      <p:sp>
        <p:nvSpPr>
          <p:cNvPr id="3076" name="Text Box 4">
            <a:extLst>
              <a:ext uri="{FF2B5EF4-FFF2-40B4-BE49-F238E27FC236}">
                <a16:creationId xmlns:a16="http://schemas.microsoft.com/office/drawing/2014/main" id="{AAB8389B-B775-495A-B0FD-F37FDF0C5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981201"/>
            <a:ext cx="1828800" cy="1476375"/>
          </a:xfrm>
          <a:prstGeom prst="rect">
            <a:avLst/>
          </a:prstGeom>
          <a:solidFill>
            <a:srgbClr val="00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>
                <a:solidFill>
                  <a:srgbClr val="FF0000"/>
                </a:solidFill>
              </a:rPr>
              <a:t>Bac technologique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/>
              <a:t>Term. Techno.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/>
              <a:t>1</a:t>
            </a:r>
            <a:r>
              <a:rPr lang="fr-FR" altLang="fr-FR" sz="1800" b="1" baseline="30000"/>
              <a:t>ère</a:t>
            </a:r>
            <a:r>
              <a:rPr lang="fr-FR" altLang="fr-FR" sz="1800" b="1"/>
              <a:t> techno.</a:t>
            </a:r>
          </a:p>
        </p:txBody>
      </p:sp>
      <p:sp>
        <p:nvSpPr>
          <p:cNvPr id="3077" name="Text Box 5">
            <a:extLst>
              <a:ext uri="{FF2B5EF4-FFF2-40B4-BE49-F238E27FC236}">
                <a16:creationId xmlns:a16="http://schemas.microsoft.com/office/drawing/2014/main" id="{9C872D68-4F19-4E46-B6C6-45FBD637A4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21072" y="1692989"/>
            <a:ext cx="1600200" cy="2585323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 dirty="0">
                <a:solidFill>
                  <a:srgbClr val="FF0000"/>
                </a:solidFill>
              </a:rPr>
              <a:t>Bac général «Tronc commun + ens.de spécialité »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 dirty="0" err="1"/>
              <a:t>Term</a:t>
            </a:r>
            <a:r>
              <a:rPr lang="fr-FR" altLang="fr-FR" sz="1800" b="1" dirty="0"/>
              <a:t>. Générale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 dirty="0"/>
              <a:t>1</a:t>
            </a:r>
            <a:r>
              <a:rPr lang="fr-FR" altLang="fr-FR" sz="1800" b="1" baseline="30000" dirty="0"/>
              <a:t>ère</a:t>
            </a:r>
            <a:r>
              <a:rPr lang="fr-FR" altLang="fr-FR" sz="1800" b="1" dirty="0"/>
              <a:t> générale</a:t>
            </a:r>
          </a:p>
        </p:txBody>
      </p:sp>
      <p:sp>
        <p:nvSpPr>
          <p:cNvPr id="3078" name="Text Box 6">
            <a:extLst>
              <a:ext uri="{FF2B5EF4-FFF2-40B4-BE49-F238E27FC236}">
                <a16:creationId xmlns:a16="http://schemas.microsoft.com/office/drawing/2014/main" id="{1C7DB8B9-10A0-486B-A575-D50C7DA43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181601"/>
            <a:ext cx="419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 b="1">
                <a:solidFill>
                  <a:srgbClr val="996633"/>
                </a:solidFill>
              </a:rPr>
              <a:t>Lycée général et technologique</a:t>
            </a:r>
          </a:p>
        </p:txBody>
      </p:sp>
      <p:sp>
        <p:nvSpPr>
          <p:cNvPr id="3079" name="Text Box 7">
            <a:extLst>
              <a:ext uri="{FF2B5EF4-FFF2-40B4-BE49-F238E27FC236}">
                <a16:creationId xmlns:a16="http://schemas.microsoft.com/office/drawing/2014/main" id="{62E1CADF-C98C-409C-9A55-EC7D84D3F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181601"/>
            <a:ext cx="3733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 b="1">
                <a:solidFill>
                  <a:srgbClr val="00CC00"/>
                </a:solidFill>
              </a:rPr>
              <a:t>Lycée professionnel ou CFA</a:t>
            </a:r>
          </a:p>
        </p:txBody>
      </p:sp>
      <p:sp>
        <p:nvSpPr>
          <p:cNvPr id="3080" name="AutoShape 8">
            <a:extLst>
              <a:ext uri="{FF2B5EF4-FFF2-40B4-BE49-F238E27FC236}">
                <a16:creationId xmlns:a16="http://schemas.microsoft.com/office/drawing/2014/main" id="{8E4A6652-31E1-4FF9-BB7F-AFDEA4AC8AB5}"/>
              </a:ext>
            </a:extLst>
          </p:cNvPr>
          <p:cNvSpPr>
            <a:spLocks noChangeArrowheads="1"/>
          </p:cNvSpPr>
          <p:nvPr/>
        </p:nvSpPr>
        <p:spPr bwMode="auto">
          <a:xfrm rot="18797468">
            <a:off x="7124700" y="56769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81" name="AutoShape 9">
            <a:extLst>
              <a:ext uri="{FF2B5EF4-FFF2-40B4-BE49-F238E27FC236}">
                <a16:creationId xmlns:a16="http://schemas.microsoft.com/office/drawing/2014/main" id="{5EE37A03-CE34-4308-B736-ADA0A620C8BE}"/>
              </a:ext>
            </a:extLst>
          </p:cNvPr>
          <p:cNvSpPr>
            <a:spLocks noChangeArrowheads="1"/>
          </p:cNvSpPr>
          <p:nvPr/>
        </p:nvSpPr>
        <p:spPr bwMode="auto">
          <a:xfrm rot="2802532" flipH="1">
            <a:off x="4148138" y="5681663"/>
            <a:ext cx="609600" cy="219075"/>
          </a:xfrm>
          <a:prstGeom prst="rightArrow">
            <a:avLst>
              <a:gd name="adj1" fmla="val 50000"/>
              <a:gd name="adj2" fmla="val 69565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82" name="AutoShape 10">
            <a:extLst>
              <a:ext uri="{FF2B5EF4-FFF2-40B4-BE49-F238E27FC236}">
                <a16:creationId xmlns:a16="http://schemas.microsoft.com/office/drawing/2014/main" id="{0F92EFC9-F68C-43B6-B371-CD32DC3C41A3}"/>
              </a:ext>
            </a:extLst>
          </p:cNvPr>
          <p:cNvSpPr>
            <a:spLocks noChangeArrowheads="1"/>
          </p:cNvSpPr>
          <p:nvPr/>
        </p:nvSpPr>
        <p:spPr bwMode="auto">
          <a:xfrm rot="16202875">
            <a:off x="8903183" y="4047506"/>
            <a:ext cx="1165797" cy="230412"/>
          </a:xfrm>
          <a:prstGeom prst="rightArrow">
            <a:avLst>
              <a:gd name="adj1" fmla="val 50000"/>
              <a:gd name="adj2" fmla="val 91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83" name="AutoShape 11">
            <a:extLst>
              <a:ext uri="{FF2B5EF4-FFF2-40B4-BE49-F238E27FC236}">
                <a16:creationId xmlns:a16="http://schemas.microsoft.com/office/drawing/2014/main" id="{4C09DE0A-CFEF-4CBF-91BD-5A5A004E319F}"/>
              </a:ext>
            </a:extLst>
          </p:cNvPr>
          <p:cNvSpPr>
            <a:spLocks noChangeArrowheads="1"/>
          </p:cNvSpPr>
          <p:nvPr/>
        </p:nvSpPr>
        <p:spPr bwMode="auto">
          <a:xfrm rot="16202875">
            <a:off x="7571782" y="4390677"/>
            <a:ext cx="529362" cy="229968"/>
          </a:xfrm>
          <a:prstGeom prst="rightArrow">
            <a:avLst>
              <a:gd name="adj1" fmla="val 50000"/>
              <a:gd name="adj2" fmla="val 90068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84" name="AutoShape 12">
            <a:extLst>
              <a:ext uri="{FF2B5EF4-FFF2-40B4-BE49-F238E27FC236}">
                <a16:creationId xmlns:a16="http://schemas.microsoft.com/office/drawing/2014/main" id="{1CE69D29-F535-452D-BDC0-2EE9FEE1E3B7}"/>
              </a:ext>
            </a:extLst>
          </p:cNvPr>
          <p:cNvSpPr>
            <a:spLocks noChangeArrowheads="1"/>
          </p:cNvSpPr>
          <p:nvPr/>
        </p:nvSpPr>
        <p:spPr bwMode="auto">
          <a:xfrm rot="16202875">
            <a:off x="7429500" y="14097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85" name="AutoShape 13">
            <a:extLst>
              <a:ext uri="{FF2B5EF4-FFF2-40B4-BE49-F238E27FC236}">
                <a16:creationId xmlns:a16="http://schemas.microsoft.com/office/drawing/2014/main" id="{0148EC10-F345-4CE6-9C0B-D071563E9AF9}"/>
              </a:ext>
            </a:extLst>
          </p:cNvPr>
          <p:cNvSpPr>
            <a:spLocks noChangeArrowheads="1"/>
          </p:cNvSpPr>
          <p:nvPr/>
        </p:nvSpPr>
        <p:spPr bwMode="auto">
          <a:xfrm rot="16202875">
            <a:off x="9258300" y="14097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86" name="Text Box 14">
            <a:extLst>
              <a:ext uri="{FF2B5EF4-FFF2-40B4-BE49-F238E27FC236}">
                <a16:creationId xmlns:a16="http://schemas.microsoft.com/office/drawing/2014/main" id="{1233AA7A-4B4B-479D-9888-23FB763E0C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304801"/>
            <a:ext cx="3581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996633"/>
                </a:solidFill>
              </a:rPr>
              <a:t>BTS, DUT, université, prépa, écoles</a:t>
            </a:r>
          </a:p>
        </p:txBody>
      </p:sp>
      <p:sp>
        <p:nvSpPr>
          <p:cNvPr id="3088" name="Text Box 16">
            <a:extLst>
              <a:ext uri="{FF2B5EF4-FFF2-40B4-BE49-F238E27FC236}">
                <a16:creationId xmlns:a16="http://schemas.microsoft.com/office/drawing/2014/main" id="{1949BD02-ED81-4BED-94CC-69650E799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886200"/>
            <a:ext cx="1600200" cy="1231900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 b="1">
                <a:solidFill>
                  <a:srgbClr val="FF0000"/>
                </a:solidFill>
              </a:rPr>
              <a:t>CAP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>
                <a:solidFill>
                  <a:schemeClr val="accent2"/>
                </a:solidFill>
              </a:rPr>
              <a:t>2</a:t>
            </a:r>
            <a:r>
              <a:rPr lang="fr-FR" altLang="fr-FR" sz="1800" b="1" baseline="30000">
                <a:solidFill>
                  <a:schemeClr val="accent2"/>
                </a:solidFill>
              </a:rPr>
              <a:t>ème</a:t>
            </a:r>
            <a:r>
              <a:rPr lang="fr-FR" altLang="fr-FR" sz="1800" b="1">
                <a:solidFill>
                  <a:schemeClr val="accent2"/>
                </a:solidFill>
              </a:rPr>
              <a:t> an. CAP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1800" b="1">
                <a:solidFill>
                  <a:schemeClr val="accent2"/>
                </a:solidFill>
              </a:rPr>
              <a:t>1</a:t>
            </a:r>
            <a:r>
              <a:rPr lang="fr-FR" altLang="fr-FR" sz="1800" b="1" baseline="30000">
                <a:solidFill>
                  <a:schemeClr val="accent2"/>
                </a:solidFill>
              </a:rPr>
              <a:t>ère</a:t>
            </a:r>
            <a:r>
              <a:rPr lang="fr-FR" altLang="fr-FR" sz="1800" b="1">
                <a:solidFill>
                  <a:schemeClr val="accent2"/>
                </a:solidFill>
              </a:rPr>
              <a:t> an. CAP</a:t>
            </a:r>
          </a:p>
        </p:txBody>
      </p:sp>
      <p:sp>
        <p:nvSpPr>
          <p:cNvPr id="3092" name="AutoShape 20">
            <a:extLst>
              <a:ext uri="{FF2B5EF4-FFF2-40B4-BE49-F238E27FC236}">
                <a16:creationId xmlns:a16="http://schemas.microsoft.com/office/drawing/2014/main" id="{A7661C00-6A7F-4039-BF47-B4E93060EA27}"/>
              </a:ext>
            </a:extLst>
          </p:cNvPr>
          <p:cNvSpPr>
            <a:spLocks noChangeArrowheads="1"/>
          </p:cNvSpPr>
          <p:nvPr/>
        </p:nvSpPr>
        <p:spPr bwMode="auto">
          <a:xfrm rot="16202875">
            <a:off x="5295900" y="1409700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93" name="AutoShape 21">
            <a:extLst>
              <a:ext uri="{FF2B5EF4-FFF2-40B4-BE49-F238E27FC236}">
                <a16:creationId xmlns:a16="http://schemas.microsoft.com/office/drawing/2014/main" id="{5F7B8544-AB3A-4B3E-8A56-C419FB82810B}"/>
              </a:ext>
            </a:extLst>
          </p:cNvPr>
          <p:cNvSpPr>
            <a:spLocks noChangeArrowheads="1"/>
          </p:cNvSpPr>
          <p:nvPr/>
        </p:nvSpPr>
        <p:spPr bwMode="auto">
          <a:xfrm rot="16202875">
            <a:off x="1754982" y="2817019"/>
            <a:ext cx="1825625" cy="153988"/>
          </a:xfrm>
          <a:prstGeom prst="rightArrow">
            <a:avLst>
              <a:gd name="adj1" fmla="val 50000"/>
              <a:gd name="adj2" fmla="val 296391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94" name="Text Box 22">
            <a:extLst>
              <a:ext uri="{FF2B5EF4-FFF2-40B4-BE49-F238E27FC236}">
                <a16:creationId xmlns:a16="http://schemas.microsoft.com/office/drawing/2014/main" id="{F233ADA3-0A50-4D04-99FE-44F184E13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838201"/>
            <a:ext cx="129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 b="1">
                <a:solidFill>
                  <a:srgbClr val="996600"/>
                </a:solidFill>
              </a:rPr>
              <a:t>MC, BMA, BP, BTM</a:t>
            </a:r>
          </a:p>
        </p:txBody>
      </p:sp>
      <p:sp>
        <p:nvSpPr>
          <p:cNvPr id="3097" name="Text Box 25">
            <a:extLst>
              <a:ext uri="{FF2B5EF4-FFF2-40B4-BE49-F238E27FC236}">
                <a16:creationId xmlns:a16="http://schemas.microsoft.com/office/drawing/2014/main" id="{5CAB62EC-EE1A-4D01-B26F-619F0AA6F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762001"/>
            <a:ext cx="1828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 b="1">
                <a:solidFill>
                  <a:srgbClr val="996633"/>
                </a:solidFill>
              </a:rPr>
              <a:t>BTS, MC…</a:t>
            </a:r>
          </a:p>
        </p:txBody>
      </p:sp>
      <p:sp>
        <p:nvSpPr>
          <p:cNvPr id="3098" name="AutoShape 26">
            <a:extLst>
              <a:ext uri="{FF2B5EF4-FFF2-40B4-BE49-F238E27FC236}">
                <a16:creationId xmlns:a16="http://schemas.microsoft.com/office/drawing/2014/main" id="{959B0EB0-6C09-49D0-BB7A-A0AE98C4D1F5}"/>
              </a:ext>
            </a:extLst>
          </p:cNvPr>
          <p:cNvSpPr>
            <a:spLocks noChangeArrowheads="1"/>
          </p:cNvSpPr>
          <p:nvPr/>
        </p:nvSpPr>
        <p:spPr bwMode="auto">
          <a:xfrm rot="13511630">
            <a:off x="4454526" y="3698876"/>
            <a:ext cx="550863" cy="163513"/>
          </a:xfrm>
          <a:prstGeom prst="rightArrow">
            <a:avLst>
              <a:gd name="adj1" fmla="val 50000"/>
              <a:gd name="adj2" fmla="val 84223"/>
            </a:avLst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3099" name="Text Box 27">
            <a:extLst>
              <a:ext uri="{FF2B5EF4-FFF2-40B4-BE49-F238E27FC236}">
                <a16:creationId xmlns:a16="http://schemas.microsoft.com/office/drawing/2014/main" id="{6BFCDD8D-C984-442C-A44E-9DE7D7EB7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981200"/>
            <a:ext cx="1371600" cy="314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>
                <a:solidFill>
                  <a:srgbClr val="FF0000"/>
                </a:solidFill>
              </a:rPr>
              <a:t>Bac Pro.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endParaRPr lang="fr-FR" altLang="fr-FR" sz="2000">
              <a:solidFill>
                <a:srgbClr val="FF0000"/>
              </a:solidFill>
            </a:endParaRP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/>
              <a:t>Term. Pro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endParaRPr lang="fr-FR" altLang="fr-FR" sz="2000"/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/>
              <a:t>1</a:t>
            </a:r>
            <a:r>
              <a:rPr lang="fr-FR" altLang="fr-FR" sz="2000" baseline="30000"/>
              <a:t>ère</a:t>
            </a:r>
            <a:r>
              <a:rPr lang="fr-FR" altLang="fr-FR" sz="2000"/>
              <a:t> Pro</a:t>
            </a:r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endParaRPr lang="fr-FR" altLang="fr-FR" sz="2000"/>
          </a:p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000"/>
              <a:t>2</a:t>
            </a:r>
            <a:r>
              <a:rPr lang="fr-FR" altLang="fr-FR" sz="2000" baseline="30000"/>
              <a:t>nde</a:t>
            </a:r>
            <a:r>
              <a:rPr lang="fr-FR" altLang="fr-FR" sz="2000"/>
              <a:t> Pro</a:t>
            </a:r>
          </a:p>
        </p:txBody>
      </p:sp>
      <p:sp>
        <p:nvSpPr>
          <p:cNvPr id="2070" name="Rectangle 29">
            <a:extLst>
              <a:ext uri="{FF2B5EF4-FFF2-40B4-BE49-F238E27FC236}">
                <a16:creationId xmlns:a16="http://schemas.microsoft.com/office/drawing/2014/main" id="{9BD88847-5B22-41D6-B8EE-19313E8F0B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4038" y="2987675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sp>
        <p:nvSpPr>
          <p:cNvPr id="2071" name="Rectangle 31">
            <a:extLst>
              <a:ext uri="{FF2B5EF4-FFF2-40B4-BE49-F238E27FC236}">
                <a16:creationId xmlns:a16="http://schemas.microsoft.com/office/drawing/2014/main" id="{71F4AB4E-5667-4086-B0E4-027EE1725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2463" y="294481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endParaRPr lang="fr-FR" altLang="fr-FR" sz="2400"/>
          </a:p>
        </p:txBody>
      </p:sp>
      <p:pic>
        <p:nvPicPr>
          <p:cNvPr id="2072" name="Picture 30" descr="msotw9_temp0">
            <a:extLst>
              <a:ext uri="{FF2B5EF4-FFF2-40B4-BE49-F238E27FC236}">
                <a16:creationId xmlns:a16="http://schemas.microsoft.com/office/drawing/2014/main" id="{32FA4B0C-5F10-4514-8162-34F61D6361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36220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05" name="Text Box 33">
            <a:extLst>
              <a:ext uri="{FF2B5EF4-FFF2-40B4-BE49-F238E27FC236}">
                <a16:creationId xmlns:a16="http://schemas.microsoft.com/office/drawing/2014/main" id="{1C008D06-0F13-4649-9F2F-70607650B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3124200"/>
            <a:ext cx="990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2400" b="1">
                <a:solidFill>
                  <a:srgbClr val="996600"/>
                </a:solidFill>
              </a:rPr>
              <a:t>BEP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30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4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3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nimBg="1" autoUpdateAnimBg="0"/>
      <p:bldP spid="3075" grpId="0" animBg="1" autoUpdateAnimBg="0"/>
      <p:bldP spid="3076" grpId="0" animBg="1" autoUpdateAnimBg="0"/>
      <p:bldP spid="3077" grpId="0" animBg="1" autoUpdateAnimBg="0"/>
      <p:bldP spid="3078" grpId="0" build="p" autoUpdateAnimBg="0"/>
      <p:bldP spid="3079" grpId="0" build="p" autoUpdateAnimBg="0"/>
      <p:bldP spid="3080" grpId="0" animBg="1"/>
      <p:bldP spid="3081" grpId="0" animBg="1"/>
      <p:bldP spid="3082" grpId="0" animBg="1"/>
      <p:bldP spid="3083" grpId="0" animBg="1"/>
      <p:bldP spid="3084" grpId="0" animBg="1"/>
      <p:bldP spid="3085" grpId="0" animBg="1"/>
      <p:bldP spid="3086" grpId="0" build="p" autoUpdateAnimBg="0"/>
      <p:bldP spid="3088" grpId="0" animBg="1" autoUpdateAnimBg="0"/>
      <p:bldP spid="3092" grpId="0" animBg="1"/>
      <p:bldP spid="3093" grpId="0" animBg="1"/>
      <p:bldP spid="3094" grpId="0" autoUpdateAnimBg="0"/>
      <p:bldP spid="3097" grpId="0" build="p" autoUpdateAnimBg="0"/>
      <p:bldP spid="3098" grpId="0" animBg="1"/>
      <p:bldP spid="3099" grpId="0" animBg="1" autoUpdateAnimBg="0"/>
      <p:bldP spid="3105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026" descr="msotw9_temp0">
            <a:extLst>
              <a:ext uri="{FF2B5EF4-FFF2-40B4-BE49-F238E27FC236}">
                <a16:creationId xmlns:a16="http://schemas.microsoft.com/office/drawing/2014/main" id="{0016179A-A3B1-4E81-A3C7-844C2C3620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"/>
            <a:ext cx="2362200" cy="633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Text Box 1027">
            <a:extLst>
              <a:ext uri="{FF2B5EF4-FFF2-40B4-BE49-F238E27FC236}">
                <a16:creationId xmlns:a16="http://schemas.microsoft.com/office/drawing/2014/main" id="{AC90E2CD-9ADE-47B7-86B9-1289FD89CE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981201"/>
            <a:ext cx="8229600" cy="2105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fr-FR" altLang="fr-FR" sz="6600" b="1">
                <a:solidFill>
                  <a:srgbClr val="FF0000"/>
                </a:solidFill>
                <a:latin typeface="Tahoma" panose="020B0604030504040204" pitchFamily="34" charset="0"/>
              </a:rPr>
              <a:t>BACS TECHNOLOGIQUES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613B83DC-AE96-497B-8AAB-BEA93E32FB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Ses caractéristiques ? 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821BA460-FD13-4638-9E93-15E60D0134B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fr-FR" altLang="fr-FR" dirty="0"/>
              <a:t>La classe de 2de générale et technologique doit vous permettre de préparer et préciser vos choix pour une orientation en classe de 1re, soit générale, soit technologique.</a:t>
            </a:r>
          </a:p>
          <a:p>
            <a:r>
              <a:rPr lang="fr-FR" altLang="fr-FR" dirty="0"/>
              <a:t>Des enseignements communs à tous les élèves pour acquérir une culture générale fondamentale et des méthodes de travail.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646D1B-E1A1-4A26-99DE-D844A75F0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10018713" cy="1752599"/>
          </a:xfrm>
        </p:spPr>
        <p:txBody>
          <a:bodyPr/>
          <a:lstStyle/>
          <a:p>
            <a:r>
              <a:rPr lang="fr-FR" dirty="0"/>
              <a:t>Les différents bacs technologiques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70EBC3-22E9-411F-93E8-9B54D0A30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752599"/>
            <a:ext cx="10018713" cy="4780723"/>
          </a:xfrm>
        </p:spPr>
        <p:txBody>
          <a:bodyPr>
            <a:normAutofit fontScale="55000" lnSpcReduction="20000"/>
          </a:bodyPr>
          <a:lstStyle/>
          <a:p>
            <a:r>
              <a:rPr lang="fr-FR" sz="5900" dirty="0"/>
              <a:t>STI2D : </a:t>
            </a:r>
            <a:r>
              <a:rPr lang="fr-FR" altLang="fr-FR" sz="5900" b="1" dirty="0">
                <a:solidFill>
                  <a:srgbClr val="008000"/>
                </a:solidFill>
              </a:rPr>
              <a:t>Sciences et Technologies de l’industrie et du développement durable ex : Lycée Turgot ou Dautry (Limoges)…  </a:t>
            </a:r>
          </a:p>
          <a:p>
            <a:r>
              <a:rPr lang="fr-FR" sz="5900" dirty="0"/>
              <a:t>STD2A : </a:t>
            </a:r>
            <a:r>
              <a:rPr lang="fr-FR" altLang="fr-FR" sz="5900" b="1" dirty="0">
                <a:solidFill>
                  <a:srgbClr val="008000"/>
                </a:solidFill>
              </a:rPr>
              <a:t>Sciences et Technologies Design et Arts Appliqués. Ex :Lycée </a:t>
            </a:r>
            <a:r>
              <a:rPr lang="fr-FR" altLang="fr-FR" sz="5900" b="1" dirty="0" err="1">
                <a:solidFill>
                  <a:srgbClr val="008000"/>
                </a:solidFill>
              </a:rPr>
              <a:t>R.Loewy</a:t>
            </a:r>
            <a:r>
              <a:rPr lang="fr-FR" altLang="fr-FR" sz="5900" b="1" dirty="0">
                <a:solidFill>
                  <a:srgbClr val="008000"/>
                </a:solidFill>
              </a:rPr>
              <a:t> (La Souterraine). </a:t>
            </a:r>
          </a:p>
          <a:p>
            <a:r>
              <a:rPr lang="fr-FR" sz="5900" dirty="0"/>
              <a:t>STMG : </a:t>
            </a:r>
            <a:r>
              <a:rPr lang="fr-FR" altLang="fr-FR" sz="5900" b="1" dirty="0">
                <a:solidFill>
                  <a:srgbClr val="008000"/>
                </a:solidFill>
              </a:rPr>
              <a:t>Sciences et Technologies du management et de la Gestion </a:t>
            </a:r>
          </a:p>
          <a:p>
            <a:pPr marL="0" indent="0">
              <a:buNone/>
            </a:pPr>
            <a:r>
              <a:rPr lang="fr-FR" altLang="fr-FR" sz="5900" b="1" dirty="0">
                <a:solidFill>
                  <a:srgbClr val="008000"/>
                </a:solidFill>
              </a:rPr>
              <a:t>ex : Lycée </a:t>
            </a:r>
            <a:r>
              <a:rPr lang="fr-FR" altLang="fr-FR" sz="5900" b="1" dirty="0" err="1">
                <a:solidFill>
                  <a:srgbClr val="008000"/>
                </a:solidFill>
              </a:rPr>
              <a:t>Beaupeyrat</a:t>
            </a:r>
            <a:r>
              <a:rPr lang="fr-FR" altLang="fr-FR" sz="5900" b="1" dirty="0">
                <a:solidFill>
                  <a:srgbClr val="008000"/>
                </a:solidFill>
              </a:rPr>
              <a:t> ou Renoir (Limoges)…</a:t>
            </a:r>
          </a:p>
          <a:p>
            <a:r>
              <a:rPr lang="fr-FR" sz="5900" dirty="0"/>
              <a:t>ST2S : </a:t>
            </a:r>
            <a:r>
              <a:rPr lang="fr-FR" altLang="fr-FR" sz="5900" b="1" dirty="0">
                <a:solidFill>
                  <a:srgbClr val="008000"/>
                </a:solidFill>
              </a:rPr>
              <a:t>Sciences et Technologies de la Santé et du Social ex : </a:t>
            </a:r>
            <a:r>
              <a:rPr lang="fr-FR" altLang="fr-FR" sz="5900" b="1" dirty="0" err="1">
                <a:solidFill>
                  <a:srgbClr val="008000"/>
                </a:solidFill>
              </a:rPr>
              <a:t>Bahuet</a:t>
            </a:r>
            <a:r>
              <a:rPr lang="fr-FR" altLang="fr-FR" sz="5900" b="1" dirty="0">
                <a:solidFill>
                  <a:srgbClr val="008000"/>
                </a:solidFill>
              </a:rPr>
              <a:t> (Brive) ou Valadon (Limoges).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2431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FEB94B-C74C-421D-922D-97784714AA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4310" y="1272209"/>
            <a:ext cx="10018713" cy="4518991"/>
          </a:xfrm>
        </p:spPr>
        <p:txBody>
          <a:bodyPr>
            <a:normAutofit lnSpcReduction="10000"/>
          </a:bodyPr>
          <a:lstStyle/>
          <a:p>
            <a:r>
              <a:rPr lang="fr-FR" sz="3200" dirty="0"/>
              <a:t>STL : </a:t>
            </a:r>
            <a:r>
              <a:rPr lang="fr-FR" altLang="fr-FR" sz="3200" b="1" dirty="0">
                <a:solidFill>
                  <a:srgbClr val="008000"/>
                </a:solidFill>
              </a:rPr>
              <a:t>Sciences et Technologies de Laboratoire ex : Lycée </a:t>
            </a:r>
            <a:r>
              <a:rPr lang="fr-FR" altLang="fr-FR" sz="3200" b="1" dirty="0" err="1">
                <a:solidFill>
                  <a:srgbClr val="008000"/>
                </a:solidFill>
              </a:rPr>
              <a:t>R.Dautry</a:t>
            </a:r>
            <a:r>
              <a:rPr lang="fr-FR" altLang="fr-FR" sz="3200" b="1" dirty="0">
                <a:solidFill>
                  <a:srgbClr val="008000"/>
                </a:solidFill>
              </a:rPr>
              <a:t> (Limoges). </a:t>
            </a:r>
          </a:p>
          <a:p>
            <a:r>
              <a:rPr lang="fr-FR" sz="3200" dirty="0"/>
              <a:t>STAV : </a:t>
            </a:r>
            <a:r>
              <a:rPr lang="fr-FR" altLang="fr-FR" sz="3200" b="1" dirty="0">
                <a:solidFill>
                  <a:srgbClr val="008000"/>
                </a:solidFill>
              </a:rPr>
              <a:t>Sciences et Technologies de l’Agronomie et du Vivant ex : Les </a:t>
            </a:r>
            <a:r>
              <a:rPr lang="fr-FR" altLang="fr-FR" sz="3200" b="1" dirty="0" err="1">
                <a:solidFill>
                  <a:srgbClr val="008000"/>
                </a:solidFill>
              </a:rPr>
              <a:t>Vaseix</a:t>
            </a:r>
            <a:r>
              <a:rPr lang="fr-FR" altLang="fr-FR" sz="3200" b="1" dirty="0">
                <a:solidFill>
                  <a:srgbClr val="008000"/>
                </a:solidFill>
              </a:rPr>
              <a:t> (Limoges). </a:t>
            </a:r>
          </a:p>
          <a:p>
            <a:r>
              <a:rPr lang="fr-FR" sz="3200" dirty="0"/>
              <a:t>STHR : </a:t>
            </a:r>
            <a:r>
              <a:rPr lang="fr-FR" altLang="fr-FR" sz="3200" b="1" dirty="0">
                <a:solidFill>
                  <a:srgbClr val="008000"/>
                </a:solidFill>
              </a:rPr>
              <a:t>Sciences et Technologies de l’hôtellerie et de la restauration ex : </a:t>
            </a:r>
            <a:r>
              <a:rPr lang="fr-FR" altLang="fr-FR" sz="3200" b="1" dirty="0" err="1">
                <a:solidFill>
                  <a:srgbClr val="008000"/>
                </a:solidFill>
              </a:rPr>
              <a:t>J.Monnet</a:t>
            </a:r>
            <a:r>
              <a:rPr lang="fr-FR" altLang="fr-FR" sz="3200" b="1" dirty="0">
                <a:solidFill>
                  <a:srgbClr val="008000"/>
                </a:solidFill>
              </a:rPr>
              <a:t> (Limoges). </a:t>
            </a:r>
          </a:p>
          <a:p>
            <a:r>
              <a:rPr lang="fr-FR" sz="3200" dirty="0"/>
              <a:t>TMD : </a:t>
            </a:r>
            <a:r>
              <a:rPr lang="fr-FR" altLang="fr-FR" sz="3200" b="1" dirty="0">
                <a:solidFill>
                  <a:srgbClr val="008000"/>
                </a:solidFill>
              </a:rPr>
              <a:t>Techniques de la Musique et de la Danse (hors académie).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0547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Rectangle 4">
            <a:extLst>
              <a:ext uri="{FF2B5EF4-FFF2-40B4-BE49-F238E27FC236}">
                <a16:creationId xmlns:a16="http://schemas.microsoft.com/office/drawing/2014/main" id="{F9E06239-D5B6-4DAA-909B-1248860F70C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r-FR" altLang="fr-FR">
                <a:solidFill>
                  <a:srgbClr val="FF0000"/>
                </a:solidFill>
              </a:rPr>
              <a:t>Les BACS professionnels</a:t>
            </a:r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F1C352DF-DFBD-4B04-9E74-4A6AB15E5CC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fr-FR" alt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CCB27552-8D8D-4620-96EF-41A3E71091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Ses caractéristiques : 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E8D611CE-86DD-4B6B-9ED5-26AC88432EE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fr-FR" altLang="fr-FR" sz="2400" dirty="0"/>
              <a:t>Comme au collège, vous suivrez des enseignements généraux (français, maths, histoire-géo, langue étrangère…).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Mais vous les verrez sous un jour nouveau : plus concrets et davantage en relation avec les métiers préparés ex : les sciences physiques pour l’électricité.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La moitié de l’emploi du temps sera consacrée aux enseignements professionnels : les techniques et les gestes du métier à l’aide d’outils et de matériels spécifiques.</a:t>
            </a:r>
          </a:p>
          <a:p>
            <a:pPr>
              <a:lnSpc>
                <a:spcPct val="80000"/>
              </a:lnSpc>
            </a:pPr>
            <a:r>
              <a:rPr lang="fr-FR" altLang="fr-FR" sz="2400" dirty="0"/>
              <a:t>Ceux-ci se déroulent en cours, mais aussi sous forme de TP (travaux pratiques) et d’ateliers, en laboratoire, en salle informatique, parfois en extérieur… </a:t>
            </a:r>
          </a:p>
          <a:p>
            <a:pPr marL="0" indent="0">
              <a:lnSpc>
                <a:spcPct val="80000"/>
              </a:lnSpc>
              <a:buNone/>
            </a:pPr>
            <a:endParaRPr lang="fr-FR" altLang="fr-FR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BE0B3604-B5DF-463A-AD94-711E13B5A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fr-FR"/>
              <a:t>Où ? 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AB67C4E6-83B3-4B85-B0ED-2D50A9DD08E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fr-FR" dirty="0"/>
              <a:t>Multitude de Bacs Pro ou apprentissages… </a:t>
            </a:r>
          </a:p>
          <a:p>
            <a:pPr>
              <a:buFont typeface="Wingdings" panose="05000000000000000000" pitchFamily="2" charset="2"/>
              <a:buNone/>
            </a:pPr>
            <a:endParaRPr lang="fr-FR" altLang="fr-FR" dirty="0"/>
          </a:p>
          <a:p>
            <a:pPr>
              <a:buFont typeface="Wingdings" panose="05000000000000000000" pitchFamily="2" charset="2"/>
              <a:buNone/>
            </a:pPr>
            <a:r>
              <a:rPr lang="fr-FR" altLang="fr-FR" dirty="0">
                <a:solidFill>
                  <a:srgbClr val="FF0000"/>
                </a:solidFill>
              </a:rPr>
              <a:t>Dans le privé</a:t>
            </a:r>
            <a:r>
              <a:rPr lang="fr-FR" altLang="fr-FR" dirty="0"/>
              <a:t> : </a:t>
            </a:r>
            <a:r>
              <a:rPr lang="fr-FR" altLang="fr-FR" dirty="0">
                <a:solidFill>
                  <a:srgbClr val="008000"/>
                </a:solidFill>
              </a:rPr>
              <a:t>POLARIS</a:t>
            </a:r>
            <a:r>
              <a:rPr lang="fr-FR" altLang="fr-FR" dirty="0"/>
              <a:t> ( ex: Bac Pro service de proximité et vie locale, CAP petite enfance…)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dirty="0"/>
              <a:t>                         </a:t>
            </a:r>
            <a:r>
              <a:rPr lang="fr-FR" altLang="fr-FR" dirty="0">
                <a:solidFill>
                  <a:srgbClr val="008000"/>
                </a:solidFill>
              </a:rPr>
              <a:t>Lycée Saint Jean</a:t>
            </a:r>
            <a:r>
              <a:rPr lang="fr-FR" altLang="fr-FR" dirty="0"/>
              <a:t> (ex: CAP fleuriste, Bac Pro hôtellerie-restauration…)</a:t>
            </a:r>
          </a:p>
          <a:p>
            <a:pPr>
              <a:buFont typeface="Wingdings" panose="05000000000000000000" pitchFamily="2" charset="2"/>
              <a:buNone/>
            </a:pPr>
            <a:r>
              <a:rPr lang="fr-FR" altLang="fr-FR" dirty="0"/>
              <a:t>                    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e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e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TM03457496[[fn=Parallaxe]]</Template>
  <TotalTime>17</TotalTime>
  <Words>546</Words>
  <Application>Microsoft Office PowerPoint</Application>
  <PresentationFormat>Grand écran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Corbel</vt:lpstr>
      <vt:lpstr>Tahoma</vt:lpstr>
      <vt:lpstr>Wingdings</vt:lpstr>
      <vt:lpstr>Parallaxe</vt:lpstr>
      <vt:lpstr>Que faire après la 3ème ? </vt:lpstr>
      <vt:lpstr>Présentation PowerPoint</vt:lpstr>
      <vt:lpstr>Présentation PowerPoint</vt:lpstr>
      <vt:lpstr>Ses caractéristiques ? </vt:lpstr>
      <vt:lpstr>Les différents bacs technologiques</vt:lpstr>
      <vt:lpstr>Présentation PowerPoint</vt:lpstr>
      <vt:lpstr>Les BACS professionnels</vt:lpstr>
      <vt:lpstr>Ses caractéristiques : </vt:lpstr>
      <vt:lpstr>Où ? </vt:lpstr>
      <vt:lpstr>Présentation PowerPoint</vt:lpstr>
      <vt:lpstr>NE PAS OUBLIER 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 faire après la 3ème ?</dc:title>
  <dc:creator>Aurélie</dc:creator>
  <cp:lastModifiedBy>Aurélie </cp:lastModifiedBy>
  <cp:revision>3</cp:revision>
  <dcterms:created xsi:type="dcterms:W3CDTF">2019-01-15T13:47:00Z</dcterms:created>
  <dcterms:modified xsi:type="dcterms:W3CDTF">2019-01-15T14:47:22Z</dcterms:modified>
</cp:coreProperties>
</file>